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5" r:id="rId5"/>
    <p:sldId id="310" r:id="rId6"/>
    <p:sldId id="320" r:id="rId7"/>
    <p:sldId id="321" r:id="rId8"/>
    <p:sldId id="323" r:id="rId9"/>
    <p:sldId id="324" r:id="rId10"/>
    <p:sldId id="316" r:id="rId11"/>
    <p:sldId id="322" r:id="rId12"/>
    <p:sldId id="325" r:id="rId13"/>
  </p:sldIdLst>
  <p:sldSz cx="12188825" cy="6858000"/>
  <p:notesSz cx="6858000" cy="9144000"/>
  <p:custDataLst>
    <p:tags r:id="rId16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45" autoAdjust="0"/>
    <p:restoredTop sz="60000" autoAdjust="0"/>
  </p:normalViewPr>
  <p:slideViewPr>
    <p:cSldViewPr showGuides="1">
      <p:cViewPr varScale="1">
        <p:scale>
          <a:sx n="44" d="100"/>
          <a:sy n="44" d="100"/>
        </p:scale>
        <p:origin x="1986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61EFE9-9F30-4528-BDDA-C859CD15CA56}" type="datetime1">
              <a:rPr lang="es-ES" smtClean="0"/>
              <a:t>09/07/2019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7373BEA-F5F3-4B6E-BA6B-D76E24101839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dirty="0" smtClean="0">
                <a:solidFill>
                  <a:schemeClr val="bg1"/>
                </a:solidFill>
              </a:rPr>
              <a:t>Buenos</a:t>
            </a:r>
            <a:r>
              <a:rPr lang="es-ES" baseline="0" dirty="0" smtClean="0">
                <a:solidFill>
                  <a:schemeClr val="bg1"/>
                </a:solidFill>
              </a:rPr>
              <a:t> días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>
                <a:solidFill>
                  <a:schemeClr val="bg1"/>
                </a:solidFill>
              </a:rPr>
              <a:t>soy Carlos Li Hu</a:t>
            </a:r>
          </a:p>
          <a:p>
            <a:pPr lvl="0"/>
            <a:r>
              <a:rPr lang="es-ES" dirty="0">
                <a:solidFill>
                  <a:schemeClr val="bg1"/>
                </a:solidFill>
              </a:rPr>
              <a:t>Y voy a presentar mi TFG de </a:t>
            </a:r>
            <a:r>
              <a:rPr lang="es-ES" baseline="0" dirty="0">
                <a:solidFill>
                  <a:schemeClr val="bg1"/>
                </a:solidFill>
              </a:rPr>
              <a:t>…</a:t>
            </a:r>
          </a:p>
          <a:p>
            <a:pPr lvl="0"/>
            <a:endParaRPr lang="es-ES" baseline="0" dirty="0">
              <a:solidFill>
                <a:schemeClr val="bg1"/>
              </a:solidFill>
            </a:endParaRPr>
          </a:p>
          <a:p>
            <a:pPr lvl="0"/>
            <a:r>
              <a:rPr lang="es-ES" baseline="0" dirty="0">
                <a:solidFill>
                  <a:schemeClr val="bg1"/>
                </a:solidFill>
              </a:rPr>
              <a:t>{0.5 minutos}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963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La presentación estará dividida en estas secciones: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- En la</a:t>
            </a:r>
            <a:r>
              <a:rPr lang="es-ES" baseline="0" dirty="0"/>
              <a:t> motivación contextualizaré el uso de la </a:t>
            </a:r>
            <a:r>
              <a:rPr lang="es-ES" baseline="0" dirty="0" smtClean="0"/>
              <a:t>aplicación desarrollada</a:t>
            </a:r>
            <a:endParaRPr lang="es-ES" baseline="0" dirty="0"/>
          </a:p>
          <a:p>
            <a:endParaRPr lang="es-ES" dirty="0"/>
          </a:p>
          <a:p>
            <a:r>
              <a:rPr lang="es-ES" dirty="0"/>
              <a:t>- Definiré</a:t>
            </a:r>
            <a:r>
              <a:rPr lang="es-ES" baseline="0" dirty="0"/>
              <a:t> los objetivos que cumple la aplicación</a:t>
            </a:r>
          </a:p>
          <a:p>
            <a:endParaRPr lang="es-ES" baseline="0" dirty="0"/>
          </a:p>
          <a:p>
            <a:r>
              <a:rPr lang="es-ES" baseline="0" dirty="0"/>
              <a:t>- Esbozaré </a:t>
            </a:r>
            <a:r>
              <a:rPr lang="es-ES" baseline="0" dirty="0" smtClean="0"/>
              <a:t>su </a:t>
            </a:r>
            <a:r>
              <a:rPr lang="es-ES" baseline="0" dirty="0"/>
              <a:t>diseño </a:t>
            </a:r>
            <a:r>
              <a:rPr lang="es-ES" baseline="0" dirty="0" smtClean="0"/>
              <a:t>a alto </a:t>
            </a:r>
            <a:r>
              <a:rPr lang="es-ES" baseline="0" dirty="0" smtClean="0"/>
              <a:t>nivel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- En pruebas y resultados mostraré un ejemplo de uso </a:t>
            </a:r>
            <a:r>
              <a:rPr lang="es-ES" baseline="0" dirty="0" smtClean="0"/>
              <a:t>interesante </a:t>
            </a:r>
            <a:r>
              <a:rPr lang="es-ES" baseline="0" dirty="0" smtClean="0"/>
              <a:t>de la aplicación en </a:t>
            </a:r>
            <a:r>
              <a:rPr lang="es-ES" baseline="0" dirty="0" smtClean="0"/>
              <a:t>un caso realista</a:t>
            </a:r>
            <a:endParaRPr lang="es-ES" baseline="0" dirty="0"/>
          </a:p>
          <a:p>
            <a:endParaRPr lang="es-ES" baseline="0" dirty="0"/>
          </a:p>
          <a:p>
            <a:pPr marL="0" indent="0">
              <a:buFontTx/>
              <a:buNone/>
            </a:pPr>
            <a:r>
              <a:rPr lang="es-ES" baseline="0" dirty="0" smtClean="0"/>
              <a:t>- Y </a:t>
            </a:r>
            <a:r>
              <a:rPr lang="es-ES" baseline="0" dirty="0"/>
              <a:t>finalmente se listarán las conclusiones del proyecto</a:t>
            </a:r>
          </a:p>
          <a:p>
            <a:pPr marL="171450" indent="-171450">
              <a:buFontTx/>
              <a:buChar char="-"/>
            </a:pPr>
            <a:endParaRPr lang="es-E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>
                <a:solidFill>
                  <a:schemeClr val="bg1"/>
                </a:solidFill>
              </a:rPr>
              <a:t>{1 minuto}</a:t>
            </a:r>
          </a:p>
          <a:p>
            <a:pPr marL="171450" indent="-171450">
              <a:buFontTx/>
              <a:buChar char="-"/>
            </a:pP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3040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dirty="0"/>
              <a:t>Para</a:t>
            </a:r>
            <a:r>
              <a:rPr lang="es-ES" baseline="0" dirty="0"/>
              <a:t> empezar, </a:t>
            </a:r>
            <a:r>
              <a:rPr lang="es-ES" dirty="0"/>
              <a:t>el contexto es el siguiente:</a:t>
            </a:r>
          </a:p>
          <a:p>
            <a:pPr lvl="0"/>
            <a:r>
              <a:rPr lang="es-ES" dirty="0"/>
              <a:t>A diario se cometen crímenes </a:t>
            </a:r>
            <a:r>
              <a:rPr lang="es-ES" dirty="0" smtClean="0"/>
              <a:t>y para</a:t>
            </a:r>
            <a:r>
              <a:rPr lang="es-ES" baseline="0" dirty="0" smtClean="0"/>
              <a:t> cuando</a:t>
            </a:r>
            <a:r>
              <a:rPr lang="es-ES" dirty="0" smtClean="0"/>
              <a:t> son denunciados </a:t>
            </a:r>
          </a:p>
          <a:p>
            <a:pPr lvl="0"/>
            <a:r>
              <a:rPr lang="es-ES" dirty="0" smtClean="0"/>
              <a:t>ya </a:t>
            </a:r>
            <a:r>
              <a:rPr lang="es-ES" dirty="0"/>
              <a:t>se ha perdido el rastro de los </a:t>
            </a:r>
            <a:r>
              <a:rPr lang="es-ES" dirty="0" smtClean="0"/>
              <a:t>criminales.</a:t>
            </a:r>
          </a:p>
          <a:p>
            <a:pPr lvl="0"/>
            <a:r>
              <a:rPr lang="es-ES" dirty="0" smtClean="0"/>
              <a:t>Y por tanto, proceden</a:t>
            </a:r>
            <a:r>
              <a:rPr lang="es-ES" baseline="0" dirty="0" smtClean="0"/>
              <a:t> a ser investigados</a:t>
            </a:r>
            <a:endParaRPr lang="es-ES" dirty="0" smtClean="0"/>
          </a:p>
          <a:p>
            <a:pPr lvl="0"/>
            <a:r>
              <a:rPr lang="es-ES" dirty="0" smtClean="0"/>
              <a:t> </a:t>
            </a:r>
            <a:endParaRPr lang="es-ES" dirty="0"/>
          </a:p>
          <a:p>
            <a:pPr lvl="0"/>
            <a:r>
              <a:rPr lang="es-ES" dirty="0"/>
              <a:t>Es la obligación de los Cuerpos y Fuerzas de Seguridad el tratar de resolver estos crímenes, </a:t>
            </a:r>
            <a:endParaRPr lang="es-ES" dirty="0" smtClean="0"/>
          </a:p>
          <a:p>
            <a:pPr lvl="0"/>
            <a:r>
              <a:rPr lang="es-ES" dirty="0" smtClean="0"/>
              <a:t>para </a:t>
            </a:r>
            <a:r>
              <a:rPr lang="es-ES" dirty="0"/>
              <a:t>ello tienen que:</a:t>
            </a:r>
          </a:p>
          <a:p>
            <a:pPr lvl="0"/>
            <a:r>
              <a:rPr lang="es-ES" dirty="0"/>
              <a:t> -identificar sospechosos</a:t>
            </a:r>
          </a:p>
          <a:p>
            <a:pPr lvl="0"/>
            <a:r>
              <a:rPr lang="es-ES" baseline="0" dirty="0"/>
              <a:t> </a:t>
            </a:r>
            <a:r>
              <a:rPr lang="es-ES" dirty="0"/>
              <a:t>-localizar víctimas en caso de desaparición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Muchas veces comienzan la investigación solamente con:</a:t>
            </a:r>
          </a:p>
          <a:p>
            <a:pPr lvl="0"/>
            <a:r>
              <a:rPr lang="es-ES" dirty="0"/>
              <a:t>	- un</a:t>
            </a:r>
            <a:r>
              <a:rPr lang="es-ES" baseline="0" dirty="0"/>
              <a:t> intervalo temporal entre 2 fechas</a:t>
            </a:r>
            <a:endParaRPr lang="es-ES" dirty="0"/>
          </a:p>
          <a:p>
            <a:pPr lvl="0"/>
            <a:r>
              <a:rPr lang="es-ES" dirty="0"/>
              <a:t>	- ubicación aproximada del crimen</a:t>
            </a:r>
          </a:p>
          <a:p>
            <a:pPr lvl="0"/>
            <a:r>
              <a:rPr lang="es-ES" dirty="0"/>
              <a:t>	- número de teléfono del</a:t>
            </a:r>
            <a:r>
              <a:rPr lang="es-ES" baseline="0" dirty="0"/>
              <a:t> </a:t>
            </a:r>
            <a:r>
              <a:rPr lang="es-ES" baseline="0" dirty="0" smtClean="0"/>
              <a:t>sospechoso/víctima</a:t>
            </a:r>
            <a:br>
              <a:rPr lang="es-ES" baseline="0" dirty="0" smtClean="0"/>
            </a:br>
            <a:endParaRPr lang="es-ES" baseline="0" dirty="0" smtClean="0"/>
          </a:p>
          <a:p>
            <a:pPr lvl="0"/>
            <a:r>
              <a:rPr lang="es-ES" baseline="0" dirty="0" smtClean="0"/>
              <a:t>Estos datos son muy útiles pues a partir de ellos se puede deducir la localización geográfica y temporal del móvil de una víctima o sospechoso</a:t>
            </a:r>
          </a:p>
          <a:p>
            <a:pPr lvl="0"/>
            <a:r>
              <a:rPr lang="es-ES" baseline="0" dirty="0" smtClean="0"/>
              <a:t>Y esto es uno de los datos más valiosos con los que se puede contar para resolver un crimen. </a:t>
            </a:r>
          </a:p>
          <a:p>
            <a:pPr lvl="0"/>
            <a:endParaRPr lang="es-ES" baseline="0" dirty="0" smtClean="0"/>
          </a:p>
          <a:p>
            <a:pPr lvl="0"/>
            <a:r>
              <a:rPr lang="es-ES" baseline="0" dirty="0" smtClean="0"/>
              <a:t>Por tanto, </a:t>
            </a:r>
            <a:r>
              <a:rPr lang="es-ES" baseline="0" dirty="0" smtClean="0"/>
              <a:t>a petición de la Guardia Civil, </a:t>
            </a:r>
          </a:p>
          <a:p>
            <a:pPr lvl="0"/>
            <a:r>
              <a:rPr lang="es-ES" baseline="0" dirty="0" smtClean="0"/>
              <a:t>este </a:t>
            </a:r>
            <a:r>
              <a:rPr lang="es-ES" baseline="0" dirty="0" smtClean="0"/>
              <a:t>trabajo se basa en desarrollar una aplicación que permita usar </a:t>
            </a:r>
            <a:endParaRPr lang="es-ES" baseline="0" dirty="0" smtClean="0"/>
          </a:p>
          <a:p>
            <a:pPr lvl="0"/>
            <a:r>
              <a:rPr lang="es-ES" baseline="0" dirty="0" smtClean="0"/>
              <a:t>estos </a:t>
            </a:r>
            <a:r>
              <a:rPr lang="es-ES" baseline="0" dirty="0" smtClean="0"/>
              <a:t>datos </a:t>
            </a:r>
            <a:r>
              <a:rPr lang="es-ES" baseline="0" dirty="0" smtClean="0"/>
              <a:t>junto a datos provistos por compañías telefónicas </a:t>
            </a:r>
          </a:p>
          <a:p>
            <a:pPr lvl="0"/>
            <a:r>
              <a:rPr lang="es-ES" baseline="0" dirty="0" smtClean="0"/>
              <a:t>para </a:t>
            </a:r>
            <a:r>
              <a:rPr lang="es-ES" baseline="0" dirty="0" smtClean="0"/>
              <a:t>ayudar en la resolución de estas investigaciones</a:t>
            </a:r>
            <a:endParaRPr lang="es-ES" dirty="0"/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>
                <a:solidFill>
                  <a:schemeClr val="bg1"/>
                </a:solidFill>
              </a:rPr>
              <a:t>{1.5 minuto}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065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Los objetivos</a:t>
            </a:r>
            <a:r>
              <a:rPr lang="es-ES" baseline="0" dirty="0"/>
              <a:t> de la aplicación quedan acorde a lo que nos ha pedido la Guardia Civil: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- Actualmente, los </a:t>
            </a:r>
            <a:r>
              <a:rPr lang="es-ES" dirty="0"/>
              <a:t>formatos de los datos no están estandarizados entre las </a:t>
            </a:r>
            <a:r>
              <a:rPr lang="es-ES" dirty="0" smtClean="0"/>
              <a:t>operadoras telefónicas,</a:t>
            </a:r>
            <a:r>
              <a:rPr lang="es-ES" baseline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 smtClean="0"/>
              <a:t>Por tanto, ha de permitir…[1]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-La aplicación permitirá 2 funcionamientos principales… [2-3]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-Interfaz Web [4]</a:t>
            </a:r>
          </a:p>
          <a:p>
            <a:endParaRPr lang="es-ES" dirty="0"/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>
                <a:solidFill>
                  <a:schemeClr val="bg1"/>
                </a:solidFill>
              </a:rPr>
              <a:t>{1 minuto}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3847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 tanto, el diseño</a:t>
            </a:r>
            <a:r>
              <a:rPr lang="es-ES" baseline="0" dirty="0"/>
              <a:t> de la aplicación queda distribuida en 4 módulos principales, de la siguiente manera:</a:t>
            </a:r>
          </a:p>
          <a:p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Framework</a:t>
            </a:r>
          </a:p>
          <a:p>
            <a:pPr marL="628650" lvl="1" indent="-171450">
              <a:buFontTx/>
              <a:buChar char="-"/>
            </a:pPr>
            <a:r>
              <a:rPr lang="es-ES" baseline="0" dirty="0"/>
              <a:t>Se ha usado el Framework de </a:t>
            </a:r>
            <a:r>
              <a:rPr lang="es-ES" baseline="0" dirty="0" err="1"/>
              <a:t>Flask</a:t>
            </a:r>
            <a:r>
              <a:rPr lang="es-ES" baseline="0" dirty="0"/>
              <a:t> </a:t>
            </a:r>
            <a:r>
              <a:rPr lang="es-ES" baseline="0" dirty="0" smtClean="0"/>
              <a:t>(por tanto la lógica de la aplicación está programada en </a:t>
            </a:r>
            <a:r>
              <a:rPr lang="es-ES" baseline="0" dirty="0"/>
              <a:t>Python y </a:t>
            </a:r>
            <a:r>
              <a:rPr lang="es-ES" baseline="0" dirty="0" smtClean="0"/>
              <a:t>la interfaz web en </a:t>
            </a:r>
            <a:r>
              <a:rPr lang="es-ES" baseline="0" dirty="0" err="1" smtClean="0"/>
              <a:t>Javascript</a:t>
            </a:r>
            <a:r>
              <a:rPr lang="es-ES" baseline="0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s-ES" baseline="0" dirty="0"/>
              <a:t>Se ha seguido el esquema Modelo-Vista Controlador estándar de </a:t>
            </a:r>
            <a:r>
              <a:rPr lang="es-ES" baseline="0" dirty="0" smtClean="0"/>
              <a:t>diseño</a:t>
            </a:r>
            <a:endParaRPr lang="es-ES" baseline="0" dirty="0"/>
          </a:p>
          <a:p>
            <a:pPr marL="628650" lvl="1" indent="-171450">
              <a:buFontTx/>
              <a:buChar char="-"/>
            </a:pPr>
            <a:endParaRPr lang="es-ES" baseline="0" dirty="0"/>
          </a:p>
          <a:p>
            <a:pPr marL="171450" lvl="0" indent="-171450">
              <a:buFontTx/>
              <a:buChar char="-"/>
            </a:pPr>
            <a:r>
              <a:rPr lang="es-ES" baseline="0" dirty="0"/>
              <a:t>Interfaz Web</a:t>
            </a:r>
          </a:p>
          <a:p>
            <a:pPr marL="628650" lvl="1" indent="-171450">
              <a:buFontTx/>
              <a:buChar char="-"/>
            </a:pPr>
            <a:r>
              <a:rPr lang="es-ES" baseline="0" dirty="0"/>
              <a:t>Tenemos 3 componentes esenciales:</a:t>
            </a:r>
          </a:p>
          <a:p>
            <a:pPr marL="1085850" lvl="2" indent="-171450">
              <a:buFontTx/>
              <a:buChar char="-"/>
            </a:pPr>
            <a:r>
              <a:rPr lang="es-ES" baseline="0" dirty="0"/>
              <a:t>los formularios web para realizar consultas</a:t>
            </a:r>
          </a:p>
          <a:p>
            <a:pPr marL="1085850" lvl="2" indent="-171450">
              <a:buFontTx/>
              <a:buChar char="-"/>
            </a:pPr>
            <a:r>
              <a:rPr lang="es-ES" baseline="0" dirty="0"/>
              <a:t>Los resultados de la consulta se mostrarán usando</a:t>
            </a:r>
          </a:p>
          <a:p>
            <a:pPr marL="1543050" lvl="3" indent="-171450">
              <a:buFontTx/>
              <a:buChar char="-"/>
            </a:pPr>
            <a:r>
              <a:rPr lang="es-ES" baseline="0" dirty="0"/>
              <a:t>Un mapa interactivo donde se muestran las ubicaciones resultado</a:t>
            </a:r>
          </a:p>
          <a:p>
            <a:pPr marL="1543050" lvl="3" indent="-171450">
              <a:buFontTx/>
              <a:buChar char="-"/>
            </a:pPr>
            <a:r>
              <a:rPr lang="es-ES" baseline="0" dirty="0"/>
              <a:t>Una tabla mostrando los resultados en detalle</a:t>
            </a:r>
          </a:p>
          <a:p>
            <a:pPr marL="628650" lvl="1" indent="-171450">
              <a:buFontTx/>
              <a:buChar char="-"/>
            </a:pPr>
            <a:endParaRPr lang="es-ES" baseline="0" dirty="0"/>
          </a:p>
          <a:p>
            <a:pPr marL="628650" lvl="1" indent="-171450">
              <a:buFontTx/>
              <a:buChar char="-"/>
            </a:pPr>
            <a:r>
              <a:rPr lang="es-ES" baseline="0" dirty="0"/>
              <a:t>Esta interfaz la </a:t>
            </a:r>
            <a:r>
              <a:rPr lang="es-ES" baseline="0" dirty="0" smtClean="0"/>
              <a:t>mostramos </a:t>
            </a:r>
            <a:r>
              <a:rPr lang="es-ES" baseline="0" dirty="0"/>
              <a:t>en detalle en el apartado siguiente</a:t>
            </a:r>
          </a:p>
          <a:p>
            <a:pPr marL="1543050" lvl="3" indent="-171450">
              <a:buFontTx/>
              <a:buChar char="-"/>
            </a:pPr>
            <a:endParaRPr lang="es-ES" baseline="0" dirty="0">
              <a:solidFill>
                <a:schemeClr val="bg1"/>
              </a:solidFill>
            </a:endParaRPr>
          </a:p>
          <a:p>
            <a:pPr marL="1543050" lvl="3" indent="-171450">
              <a:buFontTx/>
              <a:buChar char="-"/>
            </a:pPr>
            <a:endParaRPr lang="es-ES" baseline="0" dirty="0">
              <a:solidFill>
                <a:schemeClr val="bg1"/>
              </a:solidFill>
            </a:endParaRPr>
          </a:p>
          <a:p>
            <a:pPr marL="1371600" lvl="3" indent="0">
              <a:buFontTx/>
              <a:buNone/>
            </a:pPr>
            <a:endParaRPr lang="es-ES" baseline="0" dirty="0">
              <a:solidFill>
                <a:schemeClr val="bg1"/>
              </a:solidFill>
            </a:endParaRPr>
          </a:p>
          <a:p>
            <a:pPr marL="1371600" lvl="3" indent="0">
              <a:buFontTx/>
              <a:buNone/>
            </a:pPr>
            <a:r>
              <a:rPr lang="es-ES" baseline="0" dirty="0">
                <a:solidFill>
                  <a:schemeClr val="bg1"/>
                </a:solidFill>
              </a:rPr>
              <a:t>{1,5 minuto}</a:t>
            </a:r>
          </a:p>
          <a:p>
            <a:pPr marL="1543050" lvl="3" indent="-171450">
              <a:buFontTx/>
              <a:buChar char="-"/>
            </a:pPr>
            <a:endParaRPr lang="es-ES" baseline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6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</a:t>
            </a:r>
            <a:r>
              <a:rPr lang="es-ES" baseline="0" dirty="0"/>
              <a:t> aplicación tiene una Base de </a:t>
            </a:r>
            <a:r>
              <a:rPr lang="es-ES" baseline="0" dirty="0" smtClean="0"/>
              <a:t>Datos Relacional </a:t>
            </a:r>
            <a:r>
              <a:rPr lang="es-ES" baseline="0" dirty="0"/>
              <a:t>en </a:t>
            </a:r>
            <a:r>
              <a:rPr lang="es-ES" baseline="0" dirty="0" err="1"/>
              <a:t>PostgreSQL</a:t>
            </a:r>
            <a:endParaRPr lang="es-ES" baseline="0" dirty="0"/>
          </a:p>
          <a:p>
            <a:r>
              <a:rPr lang="es-ES" dirty="0"/>
              <a:t>Para</a:t>
            </a:r>
            <a:r>
              <a:rPr lang="es-ES" baseline="0" dirty="0"/>
              <a:t> realizar las consultas geoespaciales y calcular distancias entre coordenadas se usa la extensión </a:t>
            </a:r>
            <a:r>
              <a:rPr lang="es-ES" baseline="0" dirty="0" err="1"/>
              <a:t>PostGIS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Finalmente, para implementar esta BD en Python se ha usado la librería Python </a:t>
            </a:r>
            <a:r>
              <a:rPr lang="es-ES" baseline="0" dirty="0" err="1"/>
              <a:t>SQLAlchemy</a:t>
            </a:r>
            <a:r>
              <a:rPr lang="es-ES" baseline="0" dirty="0"/>
              <a:t> </a:t>
            </a:r>
            <a:endParaRPr lang="es-ES" baseline="0" dirty="0" smtClean="0"/>
          </a:p>
          <a:p>
            <a:r>
              <a:rPr lang="es-ES" baseline="0" dirty="0" smtClean="0"/>
              <a:t>	de esta forma se abstrae el lenguaje SQL para que las consultas se puedan realizar manejando objetos en Python</a:t>
            </a:r>
            <a:endParaRPr lang="es-ES" baseline="0" dirty="0"/>
          </a:p>
          <a:p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Para el módulo de inserción de datos:</a:t>
            </a:r>
          </a:p>
          <a:p>
            <a:pPr marL="171450" indent="-171450">
              <a:buFontTx/>
              <a:buChar char="-"/>
            </a:pPr>
            <a:r>
              <a:rPr lang="es-ES" baseline="0" dirty="0"/>
              <a:t>Se han definido los formatos de datos con JSON</a:t>
            </a:r>
          </a:p>
          <a:p>
            <a:pPr marL="171450" indent="-171450">
              <a:buFontTx/>
              <a:buChar char="-"/>
            </a:pPr>
            <a:r>
              <a:rPr lang="es-ES" baseline="0" dirty="0"/>
              <a:t>Se hace lectura de los ficheros de datos con Pandas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Finalmente se insertan los datos en la BD que en este caso son </a:t>
            </a:r>
            <a:r>
              <a:rPr lang="es-ES" baseline="0" dirty="0"/>
              <a:t>de antenas y </a:t>
            </a:r>
            <a:r>
              <a:rPr lang="es-ES" baseline="0" dirty="0" smtClean="0"/>
              <a:t>registros de llamadas telefónicas </a:t>
            </a:r>
            <a:endParaRPr lang="es-ES" baseline="0" dirty="0"/>
          </a:p>
          <a:p>
            <a:pPr marL="171450" indent="-171450">
              <a:buFontTx/>
              <a:buChar char="-"/>
            </a:pPr>
            <a:endParaRPr lang="es-ES" baseline="0" dirty="0"/>
          </a:p>
          <a:p>
            <a:pPr marL="171450" indent="-171450">
              <a:buFontTx/>
              <a:buChar char="-"/>
            </a:pP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Cabe destacar que los datos son sensibles y privados </a:t>
            </a:r>
            <a:r>
              <a:rPr lang="es-ES" baseline="0" dirty="0" smtClean="0"/>
              <a:t>para las investigaciones policiales,</a:t>
            </a:r>
            <a:br>
              <a:rPr lang="es-ES" baseline="0" dirty="0" smtClean="0"/>
            </a:br>
            <a:r>
              <a:rPr lang="es-ES" baseline="0" dirty="0" smtClean="0"/>
              <a:t>Por </a:t>
            </a:r>
            <a:r>
              <a:rPr lang="es-ES" baseline="0" dirty="0"/>
              <a:t>tanto han sido </a:t>
            </a:r>
            <a:r>
              <a:rPr lang="es-ES" baseline="0" dirty="0" smtClean="0"/>
              <a:t>transformados por la Guardia Civil para evitar que se puedan asociar a un caso </a:t>
            </a:r>
            <a:r>
              <a:rPr lang="es-ES" baseline="0" dirty="0" smtClean="0"/>
              <a:t>real</a:t>
            </a:r>
          </a:p>
          <a:p>
            <a:pPr marL="171450" indent="-171450">
              <a:buFontTx/>
              <a:buChar char="-"/>
            </a:pPr>
            <a:r>
              <a:rPr lang="es-ES" baseline="0" dirty="0" smtClean="0"/>
              <a:t>El muestreo es reducido, consiste en 50 llamadas telefónicas y 5 antenas distintas dispersos en un mes</a:t>
            </a:r>
            <a:endParaRPr lang="es-ES" baseline="0" dirty="0"/>
          </a:p>
          <a:p>
            <a:pPr marL="171450" indent="-171450">
              <a:buFontTx/>
              <a:buChar char="-"/>
            </a:pPr>
            <a:endParaRPr lang="es-ES" baseline="0" dirty="0"/>
          </a:p>
          <a:p>
            <a:pPr marL="171450" indent="-171450">
              <a:buFontTx/>
              <a:buChar char="-"/>
            </a:pPr>
            <a:endParaRPr lang="es-E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>
                <a:solidFill>
                  <a:schemeClr val="bg1"/>
                </a:solidFill>
              </a:rPr>
              <a:t>{1,5 minuto}</a:t>
            </a:r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602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Teniendo los datos simulados ya insertados, procedemos a mostrar un ejemplo de uso realista de la aplicación:</a:t>
            </a:r>
          </a:p>
          <a:p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Como vemos en el</a:t>
            </a:r>
            <a:r>
              <a:rPr lang="es-ES" baseline="0" dirty="0"/>
              <a:t> vídeo, la interfaz consiste en: … (explico lo que se ve)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dirty="0"/>
              <a:t>El contexto de este ejemplo,</a:t>
            </a:r>
            <a:r>
              <a:rPr lang="es-ES" baseline="0" dirty="0"/>
              <a:t> es que se ha cometido un crimen en un área determinada y en un intervalo de menos de 1 día.</a:t>
            </a:r>
          </a:p>
          <a:p>
            <a:pPr marL="171450" indent="-171450">
              <a:buFontTx/>
              <a:buChar char="-"/>
            </a:pP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Rellenamos los datos de búsqueda por ubicación</a:t>
            </a:r>
          </a:p>
          <a:p>
            <a:pPr marL="171450" indent="-171450">
              <a:buFontTx/>
              <a:buChar char="-"/>
            </a:pPr>
            <a:r>
              <a:rPr lang="es-ES" baseline="0" dirty="0"/>
              <a:t>Salen muchos sospechosos entre 2 antenas</a:t>
            </a:r>
          </a:p>
          <a:p>
            <a:pPr marL="171450" indent="-171450">
              <a:buFontTx/>
              <a:buChar char="-"/>
            </a:pP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Descartamos sospechosos por tiempo de estancia mínimo</a:t>
            </a:r>
          </a:p>
          <a:p>
            <a:pPr marL="171450" indent="-171450">
              <a:buFontTx/>
              <a:buChar char="-"/>
            </a:pPr>
            <a:r>
              <a:rPr lang="es-ES" baseline="0" dirty="0"/>
              <a:t>Tenemos 2 sospechosos principales</a:t>
            </a:r>
          </a:p>
          <a:p>
            <a:pPr marL="171450" indent="-171450">
              <a:buFontTx/>
              <a:buChar char="-"/>
            </a:pP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Supongamos que sabemos que el crimen se ha realizado pronto por la mañana</a:t>
            </a:r>
          </a:p>
          <a:p>
            <a:pPr marL="171450" indent="-171450">
              <a:buFontTx/>
              <a:buChar char="-"/>
            </a:pPr>
            <a:r>
              <a:rPr lang="es-ES" baseline="0" dirty="0"/>
              <a:t>Seleccionamos el sospechosos inferior</a:t>
            </a:r>
          </a:p>
          <a:p>
            <a:pPr marL="171450" indent="-171450">
              <a:buFontTx/>
              <a:buChar char="-"/>
            </a:pPr>
            <a:r>
              <a:rPr lang="es-ES" baseline="0" dirty="0"/>
              <a:t>Nos sale la trayectoria de este sospechoso sólo en el mapa</a:t>
            </a:r>
          </a:p>
          <a:p>
            <a:pPr marL="171450" indent="-171450">
              <a:buFontTx/>
              <a:buChar char="-"/>
            </a:pP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baseline="0" dirty="0"/>
              <a:t>Nos interesa identificar cómplices del sospechoso</a:t>
            </a:r>
          </a:p>
          <a:p>
            <a:pPr marL="171450" indent="-171450">
              <a:buFontTx/>
              <a:buChar char="-"/>
            </a:pPr>
            <a:r>
              <a:rPr lang="es-ES" baseline="0" dirty="0"/>
              <a:t>Activamos el </a:t>
            </a:r>
            <a:r>
              <a:rPr lang="es-ES" baseline="0" dirty="0" err="1"/>
              <a:t>checkbox</a:t>
            </a:r>
            <a:r>
              <a:rPr lang="es-ES" baseline="0" dirty="0"/>
              <a:t> para ver los otros teléfonos en la misma zona</a:t>
            </a:r>
          </a:p>
          <a:p>
            <a:pPr marL="171450" indent="-171450">
              <a:buFontTx/>
              <a:buChar char="-"/>
            </a:pPr>
            <a:r>
              <a:rPr lang="es-ES" baseline="0" dirty="0"/>
              <a:t>Encontramos un posible cómplice</a:t>
            </a:r>
          </a:p>
          <a:p>
            <a:endParaRPr lang="es-ES" dirty="0"/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>
                <a:solidFill>
                  <a:schemeClr val="bg1"/>
                </a:solidFill>
              </a:rPr>
              <a:t>{3-5 minutos}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7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conclusión, qué hace la aplicación? </a:t>
            </a:r>
          </a:p>
          <a:p>
            <a:r>
              <a:rPr lang="es-ES" dirty="0"/>
              <a:t>Me gustaría destacar estas</a:t>
            </a:r>
            <a:r>
              <a:rPr lang="es-ES" baseline="0" dirty="0"/>
              <a:t> funcionalidades</a:t>
            </a:r>
          </a:p>
          <a:p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dirty="0"/>
              <a:t>Tiene</a:t>
            </a:r>
            <a:r>
              <a:rPr lang="es-ES" baseline="0" dirty="0"/>
              <a:t> un módulo para insertar datos con formatos configurables</a:t>
            </a:r>
          </a:p>
          <a:p>
            <a:pPr marL="171450" indent="-171450">
              <a:buFontTx/>
              <a:buChar char="-"/>
            </a:pPr>
            <a:r>
              <a:rPr lang="es-ES" dirty="0"/>
              <a:t>Facilita</a:t>
            </a:r>
            <a:r>
              <a:rPr lang="es-ES" baseline="0" dirty="0"/>
              <a:t> la resolución de crímenes</a:t>
            </a:r>
          </a:p>
          <a:p>
            <a:pPr marL="628650" lvl="1" indent="-171450">
              <a:buFontTx/>
              <a:buChar char="-"/>
            </a:pPr>
            <a:r>
              <a:rPr lang="es-ES" baseline="0" dirty="0"/>
              <a:t>Identifica sospechosos dado un área y puede descartar transeúntes inocentes sabiendo su tiempo de estancia</a:t>
            </a:r>
          </a:p>
          <a:p>
            <a:pPr marL="628650" lvl="1" indent="-171450">
              <a:buFontTx/>
              <a:buChar char="-"/>
            </a:pPr>
            <a:r>
              <a:rPr lang="es-ES" baseline="0" dirty="0"/>
              <a:t>Sigue la trayectoria de un teléfono objetivo y se pueden identificar los posibles cómplices de dicho teléfono</a:t>
            </a:r>
          </a:p>
          <a:p>
            <a:pPr marL="628650" lvl="1" indent="-171450">
              <a:buFontTx/>
              <a:buChar char="-"/>
            </a:pP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Como se comentó previamente, estos datos son</a:t>
            </a:r>
            <a:r>
              <a:rPr lang="es-ES" baseline="0" dirty="0"/>
              <a:t> </a:t>
            </a:r>
            <a:r>
              <a:rPr lang="es-ES" dirty="0" smtClean="0"/>
              <a:t>simulados y</a:t>
            </a:r>
            <a:r>
              <a:rPr lang="es-ES" baseline="0" dirty="0" smtClean="0"/>
              <a:t> son de un muestreo reducido, luego los resultados pueden ser poco </a:t>
            </a:r>
            <a:r>
              <a:rPr lang="es-ES" baseline="0" dirty="0" smtClean="0"/>
              <a:t>realistas, </a:t>
            </a:r>
            <a:br>
              <a:rPr lang="es-ES" baseline="0" dirty="0" smtClean="0"/>
            </a:br>
            <a:r>
              <a:rPr lang="es-ES" baseline="0" dirty="0" smtClean="0"/>
              <a:t>Por tanto, no permiten realizar </a:t>
            </a:r>
            <a:r>
              <a:rPr lang="es-ES" dirty="0" smtClean="0"/>
              <a:t>muchas funcionalidades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b="0" u="sng" baseline="0" dirty="0" smtClean="0"/>
              <a:t>Si </a:t>
            </a:r>
            <a:r>
              <a:rPr lang="es-ES" b="0" u="sng" baseline="0" dirty="0" smtClean="0"/>
              <a:t>se consiguieran unos datos de verdad con un muestreo más grande, sería posible ampliar la funcionalidad </a:t>
            </a:r>
            <a:r>
              <a:rPr lang="es-ES" b="0" u="sng" baseline="0" dirty="0" smtClean="0"/>
              <a:t>de esta aplicación</a:t>
            </a:r>
          </a:p>
          <a:p>
            <a:pPr marL="171450" indent="-171450">
              <a:buFontTx/>
              <a:buChar char="-"/>
            </a:pPr>
            <a:r>
              <a:rPr lang="es-ES" b="0" u="sng" baseline="0" dirty="0" smtClean="0"/>
              <a:t>Por ejemplo, google </a:t>
            </a:r>
            <a:r>
              <a:rPr lang="es-ES" b="0" u="sng" baseline="0" dirty="0" err="1" smtClean="0"/>
              <a:t>maps</a:t>
            </a:r>
            <a:r>
              <a:rPr lang="es-ES" b="0" u="sng" baseline="0" dirty="0" smtClean="0"/>
              <a:t> tiene funcionalidades </a:t>
            </a:r>
            <a:endParaRPr lang="es-ES" b="0" u="sng" dirty="0"/>
          </a:p>
          <a:p>
            <a:pPr marL="171450" indent="-171450">
              <a:buFontTx/>
              <a:buChar char="-"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dirty="0">
                <a:solidFill>
                  <a:schemeClr val="bg1"/>
                </a:solidFill>
              </a:rPr>
              <a:t>{1 minuto}</a:t>
            </a:r>
          </a:p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221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s-ES" baseline="0" dirty="0">
              <a:solidFill>
                <a:schemeClr val="bg1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952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1AC609F-0362-4067-A47A-9F1CA2E45A65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32AED9F-A6BB-400D-8F4D-616EB46A9405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3D505D98-D4C1-4348-8F39-108EE2C76C21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12EF1AF-E5B2-41DB-BFF8-672C5BBF646A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8E17C630-F8FA-4DCB-87FA-91D30885A2FD}" type="datetime1">
              <a:rPr lang="es-ES" smtClean="0"/>
              <a:pPr algn="r"/>
              <a:t>09/07/2019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24076C6-356A-48AB-A8EF-572AE4A11929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4A686D9-BDBD-4090-B19D-04E04F3CB648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B4D0FB-1285-4974-8D4E-BCFCC0FA7978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C3D96D5-80C9-4ED7-89C2-CE590C3C6CB2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A911BAB-2490-48FD-81BA-E5EB85DA87AE}" type="datetime1">
              <a:rPr lang="es-ES" smtClean="0"/>
              <a:pPr/>
              <a:t>09/07/2019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170E197-1079-4777-8273-53286CD6A787}" type="datetime1">
              <a:rPr lang="es-ES" smtClean="0"/>
              <a:pPr algn="r"/>
              <a:t>09/07/2019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5400" b="1" dirty="0"/>
              <a:t>Detección de patrones y trayectorias a partir de información temporal y geoespacial poco precisa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 b="1" dirty="0"/>
              <a:t>Autor:</a:t>
            </a:r>
            <a:r>
              <a:rPr lang="es-ES" dirty="0"/>
              <a:t> </a:t>
            </a:r>
            <a:r>
              <a:rPr lang="es-ES" dirty="0" err="1"/>
              <a:t>carlos</a:t>
            </a:r>
            <a:r>
              <a:rPr lang="es-ES" dirty="0"/>
              <a:t> li </a:t>
            </a:r>
            <a:r>
              <a:rPr lang="es-ES" dirty="0" err="1"/>
              <a:t>hu</a:t>
            </a:r>
            <a:endParaRPr lang="es-ES" dirty="0"/>
          </a:p>
          <a:p>
            <a:pPr rtl="0"/>
            <a:endParaRPr lang="es-ES" b="1" dirty="0"/>
          </a:p>
          <a:p>
            <a:pPr rtl="0"/>
            <a:r>
              <a:rPr lang="es-ES" b="1" dirty="0"/>
              <a:t>tutor:</a:t>
            </a:r>
            <a:r>
              <a:rPr lang="es-ES" dirty="0"/>
              <a:t> Álvaro </a:t>
            </a:r>
            <a:r>
              <a:rPr lang="es-ES" dirty="0" err="1"/>
              <a:t>ortigosa</a:t>
            </a:r>
            <a:r>
              <a:rPr lang="es-ES" dirty="0"/>
              <a:t> Juárez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Índice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es-ES" dirty="0" smtClean="0"/>
          </a:p>
          <a:p>
            <a:pPr rtl="0"/>
            <a:r>
              <a:rPr lang="es-ES" dirty="0" smtClean="0"/>
              <a:t>Motivación</a:t>
            </a:r>
            <a:endParaRPr lang="es-ES" dirty="0"/>
          </a:p>
          <a:p>
            <a:pPr rtl="0"/>
            <a:r>
              <a:rPr lang="es-ES" dirty="0"/>
              <a:t>Objetivos</a:t>
            </a:r>
          </a:p>
          <a:p>
            <a:pPr rtl="0"/>
            <a:r>
              <a:rPr lang="es-ES" dirty="0"/>
              <a:t>Diseño</a:t>
            </a:r>
          </a:p>
          <a:p>
            <a:pPr rtl="0"/>
            <a:r>
              <a:rPr lang="es-ES" dirty="0"/>
              <a:t>Pruebas y resultados</a:t>
            </a:r>
          </a:p>
          <a:p>
            <a:pPr rtl="0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Motivación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0"/>
            <a:r>
              <a:rPr lang="es-ES" dirty="0"/>
              <a:t>A diario se cometen crímenes </a:t>
            </a:r>
            <a:r>
              <a:rPr lang="es-ES" dirty="0" smtClean="0"/>
              <a:t>que son denunciados. </a:t>
            </a:r>
            <a:br>
              <a:rPr lang="es-ES" dirty="0" smtClean="0"/>
            </a:br>
            <a:r>
              <a:rPr lang="es-ES" dirty="0"/>
              <a:t>P</a:t>
            </a:r>
            <a:r>
              <a:rPr lang="es-ES" dirty="0" smtClean="0"/>
              <a:t>or tanto, proceden a ser investigados.</a:t>
            </a:r>
            <a:endParaRPr lang="es-ES" dirty="0"/>
          </a:p>
          <a:p>
            <a:pPr lvl="0"/>
            <a:r>
              <a:rPr lang="es-ES" dirty="0"/>
              <a:t>Los cuerpos y fuerzas de seguridad necesitan:</a:t>
            </a:r>
          </a:p>
          <a:p>
            <a:pPr lvl="1"/>
            <a:r>
              <a:rPr lang="es-ES" dirty="0"/>
              <a:t>Identificar </a:t>
            </a:r>
            <a:r>
              <a:rPr lang="es-ES" b="1" dirty="0"/>
              <a:t>sospechosos</a:t>
            </a:r>
            <a:r>
              <a:rPr lang="es-ES" dirty="0"/>
              <a:t> de un crimen</a:t>
            </a:r>
          </a:p>
          <a:p>
            <a:pPr lvl="1"/>
            <a:r>
              <a:rPr lang="es-ES" dirty="0"/>
              <a:t>Localizar </a:t>
            </a:r>
            <a:r>
              <a:rPr lang="es-ES" b="1" dirty="0" smtClean="0"/>
              <a:t>víctimas</a:t>
            </a:r>
            <a:r>
              <a:rPr lang="es-ES" dirty="0" smtClean="0"/>
              <a:t> en caso de </a:t>
            </a:r>
            <a:r>
              <a:rPr lang="es-ES" dirty="0"/>
              <a:t>un secuestro/desaparición</a:t>
            </a:r>
          </a:p>
          <a:p>
            <a:r>
              <a:rPr lang="es-ES" dirty="0"/>
              <a:t>A partir </a:t>
            </a:r>
            <a:r>
              <a:rPr lang="es-ES" dirty="0" smtClean="0"/>
              <a:t>de:</a:t>
            </a:r>
            <a:endParaRPr lang="es-ES" dirty="0"/>
          </a:p>
          <a:p>
            <a:pPr lvl="1"/>
            <a:r>
              <a:rPr lang="es-ES" b="1" u="sng" dirty="0"/>
              <a:t>I</a:t>
            </a:r>
            <a:r>
              <a:rPr lang="es-ES" b="1" u="sng" dirty="0" smtClean="0"/>
              <a:t>ntervalo temporal</a:t>
            </a:r>
            <a:r>
              <a:rPr lang="es-ES" b="1" dirty="0" smtClean="0"/>
              <a:t> </a:t>
            </a:r>
            <a:r>
              <a:rPr lang="es-ES" dirty="0" smtClean="0"/>
              <a:t>de ocurrencia del crimen</a:t>
            </a:r>
            <a:endParaRPr lang="es-ES" dirty="0"/>
          </a:p>
          <a:p>
            <a:pPr lvl="1"/>
            <a:r>
              <a:rPr lang="es-ES" b="1" u="sng" dirty="0" smtClean="0"/>
              <a:t>Ubicación</a:t>
            </a:r>
            <a:r>
              <a:rPr lang="es-ES" dirty="0" smtClean="0"/>
              <a:t> </a:t>
            </a:r>
            <a:r>
              <a:rPr lang="es-ES" dirty="0"/>
              <a:t>aproximada donde se ha cometido el crimen</a:t>
            </a:r>
          </a:p>
          <a:p>
            <a:pPr lvl="1"/>
            <a:r>
              <a:rPr lang="es-ES" b="1" u="sng" dirty="0" smtClean="0"/>
              <a:t>Nº </a:t>
            </a:r>
            <a:r>
              <a:rPr lang="es-ES" b="1" u="sng" dirty="0"/>
              <a:t>de teléfono</a:t>
            </a:r>
            <a:r>
              <a:rPr lang="es-ES" dirty="0"/>
              <a:t> </a:t>
            </a:r>
            <a:r>
              <a:rPr lang="es-ES" dirty="0" smtClean="0"/>
              <a:t>del sospechoso/víctima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21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Objetivos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s-ES" b="1" u="sng" dirty="0"/>
              <a:t>Definir formatos</a:t>
            </a:r>
            <a:r>
              <a:rPr lang="es-ES" dirty="0"/>
              <a:t> de ficheros de datos para insertar en una base de datos</a:t>
            </a:r>
          </a:p>
          <a:p>
            <a:r>
              <a:rPr lang="es-ES" dirty="0"/>
              <a:t>Conocer </a:t>
            </a:r>
            <a:r>
              <a:rPr lang="es-ES" b="1" u="sng" dirty="0"/>
              <a:t>comportamiento de terminales en un </a:t>
            </a:r>
            <a:r>
              <a:rPr lang="es-ES" b="1" u="sng" dirty="0" smtClean="0"/>
              <a:t>área </a:t>
            </a:r>
            <a:r>
              <a:rPr lang="es-ES" dirty="0" smtClean="0"/>
              <a:t>e intervalo temporal </a:t>
            </a:r>
            <a:r>
              <a:rPr lang="es-ES" dirty="0" smtClean="0"/>
              <a:t>y </a:t>
            </a:r>
            <a:r>
              <a:rPr lang="es-ES" dirty="0"/>
              <a:t>excluir </a:t>
            </a:r>
            <a:r>
              <a:rPr lang="es-ES" dirty="0" smtClean="0"/>
              <a:t>los </a:t>
            </a:r>
            <a:r>
              <a:rPr lang="es-ES" dirty="0"/>
              <a:t>menos </a:t>
            </a:r>
            <a:r>
              <a:rPr lang="es-ES" dirty="0" smtClean="0"/>
              <a:t>relevantes</a:t>
            </a:r>
            <a:r>
              <a:rPr lang="es-ES" dirty="0"/>
              <a:t>.</a:t>
            </a:r>
          </a:p>
          <a:p>
            <a:r>
              <a:rPr lang="es-ES" dirty="0"/>
              <a:t>Conocer las </a:t>
            </a:r>
            <a:r>
              <a:rPr lang="es-ES" b="1" u="sng" dirty="0"/>
              <a:t>trayectorias de un terminal </a:t>
            </a:r>
            <a:r>
              <a:rPr lang="es-ES" b="1" u="sng" dirty="0" smtClean="0"/>
              <a:t>objetivo</a:t>
            </a:r>
            <a:r>
              <a:rPr lang="es-ES" dirty="0" smtClean="0"/>
              <a:t> en un intervalo temporal </a:t>
            </a:r>
            <a:r>
              <a:rPr lang="es-ES" dirty="0"/>
              <a:t>e</a:t>
            </a:r>
            <a:r>
              <a:rPr lang="es-ES" dirty="0" smtClean="0"/>
              <a:t> </a:t>
            </a:r>
            <a:r>
              <a:rPr lang="es-ES" dirty="0"/>
              <a:t>identificar terminales que acompañaran a dicho terminal objetivo.</a:t>
            </a:r>
          </a:p>
          <a:p>
            <a:r>
              <a:rPr lang="es-ES" dirty="0"/>
              <a:t>Ofrecer una </a:t>
            </a:r>
            <a:r>
              <a:rPr lang="es-ES" b="1" u="sng" dirty="0"/>
              <a:t>interfaz web</a:t>
            </a:r>
            <a:r>
              <a:rPr lang="es-ES" b="1" dirty="0"/>
              <a:t> </a:t>
            </a:r>
            <a:r>
              <a:rPr lang="es-ES" dirty="0"/>
              <a:t>para realizar las consultas y mostrar los resultados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694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Framework</a:t>
            </a:r>
          </a:p>
          <a:p>
            <a:pPr lvl="1"/>
            <a:endParaRPr lang="es-ES" dirty="0"/>
          </a:p>
          <a:p>
            <a:pPr lvl="1"/>
            <a:r>
              <a:rPr lang="es-ES" b="1" dirty="0" err="1"/>
              <a:t>Flask</a:t>
            </a:r>
            <a:r>
              <a:rPr lang="es-ES" dirty="0"/>
              <a:t> (Python + Interfaz Web)</a:t>
            </a:r>
          </a:p>
          <a:p>
            <a:pPr lvl="1"/>
            <a:r>
              <a:rPr lang="es-ES" dirty="0"/>
              <a:t>Esquema </a:t>
            </a:r>
            <a:r>
              <a:rPr lang="es-ES" b="1" dirty="0" smtClean="0"/>
              <a:t>MVC</a:t>
            </a:r>
            <a:r>
              <a:rPr lang="es-ES" dirty="0" smtClean="0"/>
              <a:t> (Modelo-Vista-Controlador)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Interfaz Web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Formularios </a:t>
            </a:r>
            <a:r>
              <a:rPr lang="es-ES" dirty="0" smtClean="0"/>
              <a:t>Web</a:t>
            </a:r>
          </a:p>
          <a:p>
            <a:pPr lvl="1"/>
            <a:r>
              <a:rPr lang="es-ES" dirty="0"/>
              <a:t>Tabla para mostrar datos en </a:t>
            </a:r>
            <a:r>
              <a:rPr lang="es-ES" dirty="0" smtClean="0"/>
              <a:t>detalle</a:t>
            </a:r>
            <a:endParaRPr lang="es-ES" dirty="0"/>
          </a:p>
          <a:p>
            <a:pPr lvl="1"/>
            <a:r>
              <a:rPr lang="es-ES" dirty="0"/>
              <a:t>Mapa interactivo de </a:t>
            </a:r>
            <a:r>
              <a:rPr lang="es-ES" b="1" dirty="0"/>
              <a:t>Google </a:t>
            </a:r>
            <a:r>
              <a:rPr lang="es-ES" b="1" dirty="0" err="1"/>
              <a:t>Maps</a:t>
            </a:r>
            <a:r>
              <a:rPr lang="es-ES" dirty="0"/>
              <a:t>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66" y="1905001"/>
            <a:ext cx="1304814" cy="7298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38" y="3864777"/>
            <a:ext cx="2462884" cy="21550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794" y="1905001"/>
            <a:ext cx="1867989" cy="74719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22" y="4078936"/>
            <a:ext cx="3639121" cy="19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6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(2)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/>
              <a:t>Base de </a:t>
            </a:r>
            <a:r>
              <a:rPr lang="es-ES" dirty="0" smtClean="0"/>
              <a:t>Datos</a:t>
            </a:r>
          </a:p>
          <a:p>
            <a:pPr lvl="0"/>
            <a:endParaRPr lang="es-ES" dirty="0"/>
          </a:p>
          <a:p>
            <a:pPr lvl="1"/>
            <a:r>
              <a:rPr lang="es-ES" b="1" dirty="0" err="1" smtClean="0"/>
              <a:t>PostgreSQL</a:t>
            </a:r>
            <a:r>
              <a:rPr lang="es-ES" dirty="0" smtClean="0"/>
              <a:t> (BDR)</a:t>
            </a:r>
            <a:endParaRPr lang="es-ES" dirty="0"/>
          </a:p>
          <a:p>
            <a:pPr lvl="1"/>
            <a:r>
              <a:rPr lang="es-ES" b="1" dirty="0" err="1"/>
              <a:t>PostGIS</a:t>
            </a:r>
            <a:r>
              <a:rPr lang="es-ES" dirty="0"/>
              <a:t> (Extensión geoespacial de </a:t>
            </a:r>
            <a:r>
              <a:rPr lang="es-ES" dirty="0" err="1"/>
              <a:t>PostgreSQL</a:t>
            </a:r>
            <a:r>
              <a:rPr lang="es-ES" dirty="0"/>
              <a:t>)</a:t>
            </a:r>
          </a:p>
          <a:p>
            <a:pPr marL="231775" lvl="1" indent="0">
              <a:buNone/>
            </a:pPr>
            <a:endParaRPr lang="es-ES" dirty="0" smtClean="0"/>
          </a:p>
          <a:p>
            <a:pPr lvl="1"/>
            <a:endParaRPr lang="es-ES" dirty="0" smtClean="0"/>
          </a:p>
          <a:p>
            <a:pPr lvl="1"/>
            <a:r>
              <a:rPr lang="es-ES" b="1" dirty="0" err="1" smtClean="0"/>
              <a:t>SQLAlchemy</a:t>
            </a:r>
            <a:r>
              <a:rPr lang="es-ES" dirty="0" smtClean="0"/>
              <a:t> </a:t>
            </a:r>
            <a:r>
              <a:rPr lang="es-ES" dirty="0"/>
              <a:t>(librería Python)</a:t>
            </a:r>
          </a:p>
          <a:p>
            <a:pPr lvl="1"/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dirty="0"/>
              <a:t>Datos</a:t>
            </a:r>
          </a:p>
          <a:p>
            <a:endParaRPr lang="es-ES" dirty="0"/>
          </a:p>
          <a:p>
            <a:pPr lvl="1"/>
            <a:r>
              <a:rPr lang="es-ES" dirty="0"/>
              <a:t>Formatos de ficheros de datos definibles con </a:t>
            </a:r>
            <a:r>
              <a:rPr lang="es-ES" b="1" dirty="0"/>
              <a:t>JSON</a:t>
            </a:r>
          </a:p>
          <a:p>
            <a:pPr lvl="1"/>
            <a:r>
              <a:rPr lang="es-ES" b="1" dirty="0"/>
              <a:t>Pandas</a:t>
            </a:r>
            <a:r>
              <a:rPr lang="es-ES" dirty="0"/>
              <a:t> (Lectura de ficheros)</a:t>
            </a:r>
          </a:p>
          <a:p>
            <a:pPr lvl="1"/>
            <a:r>
              <a:rPr lang="es-ES" dirty="0"/>
              <a:t>Inserción de datos de </a:t>
            </a:r>
            <a:r>
              <a:rPr lang="es-ES" b="1" dirty="0"/>
              <a:t>antenas y llamadas telefónicas</a:t>
            </a:r>
          </a:p>
          <a:p>
            <a:pPr lvl="1"/>
            <a:endParaRPr lang="es-ES" dirty="0"/>
          </a:p>
          <a:p>
            <a:pPr lvl="1"/>
            <a:r>
              <a:rPr lang="es-ES" b="1" dirty="0"/>
              <a:t>Datos simulados </a:t>
            </a:r>
            <a:r>
              <a:rPr lang="es-ES" dirty="0"/>
              <a:t>(datos sensibles y privados</a:t>
            </a:r>
            <a:r>
              <a:rPr lang="es-ES" dirty="0" smtClean="0"/>
              <a:t>)</a:t>
            </a:r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13" y="1905001"/>
            <a:ext cx="848446" cy="6599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805" y="1906992"/>
            <a:ext cx="3157978" cy="6579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63" y="3762433"/>
            <a:ext cx="927546" cy="9275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75" y="5529378"/>
            <a:ext cx="2319009" cy="4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Pruebas y resultados</a:t>
            </a:r>
            <a:br>
              <a:rPr lang="es-ES" dirty="0"/>
            </a:br>
            <a:endParaRPr lang="es-ES" dirty="0"/>
          </a:p>
        </p:txBody>
      </p:sp>
      <p:pic>
        <p:nvPicPr>
          <p:cNvPr id="7" name="TFG-2019-07-03_20.27.27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1394443"/>
            <a:ext cx="9144001" cy="5141270"/>
          </a:xfr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Conclusiones</a:t>
            </a:r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Módulo </a:t>
            </a:r>
            <a:r>
              <a:rPr lang="es-ES" dirty="0"/>
              <a:t>de </a:t>
            </a:r>
            <a:r>
              <a:rPr lang="es-ES" b="1" dirty="0"/>
              <a:t>inserción de datos</a:t>
            </a:r>
            <a:r>
              <a:rPr lang="es-ES" dirty="0"/>
              <a:t> de formatos configurables</a:t>
            </a:r>
          </a:p>
          <a:p>
            <a:r>
              <a:rPr lang="es-ES" b="1" dirty="0"/>
              <a:t>Herramienta</a:t>
            </a:r>
            <a:r>
              <a:rPr lang="es-ES" dirty="0"/>
              <a:t> que facilita la resolución de crímenes:</a:t>
            </a:r>
          </a:p>
          <a:p>
            <a:pPr lvl="1"/>
            <a:r>
              <a:rPr lang="es-ES" dirty="0"/>
              <a:t>Identificar sospechosos en un área y permite descartar posibles transeúntes</a:t>
            </a:r>
          </a:p>
          <a:p>
            <a:pPr lvl="1"/>
            <a:r>
              <a:rPr lang="es-ES" dirty="0"/>
              <a:t>Seguir la trayectoria de un teléfono objetivo e identificar posibles cómplices</a:t>
            </a:r>
          </a:p>
          <a:p>
            <a:pPr lvl="1"/>
            <a:endParaRPr lang="es-ES" dirty="0"/>
          </a:p>
          <a:p>
            <a:r>
              <a:rPr lang="es-ES" dirty="0"/>
              <a:t>Al ser </a:t>
            </a:r>
            <a:r>
              <a:rPr lang="es-ES" b="1" dirty="0"/>
              <a:t>datos simulados</a:t>
            </a:r>
            <a:r>
              <a:rPr lang="es-ES" dirty="0"/>
              <a:t> de </a:t>
            </a:r>
            <a:r>
              <a:rPr lang="es-ES" dirty="0" smtClean="0"/>
              <a:t>un muestreo reducido, </a:t>
            </a:r>
            <a:r>
              <a:rPr lang="es-ES" dirty="0"/>
              <a:t>los resultados pueden ser poco </a:t>
            </a:r>
            <a:r>
              <a:rPr lang="es-ES" dirty="0" smtClean="0"/>
              <a:t>realistas</a:t>
            </a:r>
            <a:endParaRPr lang="es-ES" dirty="0"/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391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Gracias por vuestra atención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107367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8_TF02895261_TF02895261.potx" id="{408D3025-4796-40C5-A420-4B86355D8C1A}" vid="{9B9A56E1-CA61-4AB5-B8B3-A8E151813968}"/>
    </a:ext>
  </a:extLst>
</a:theme>
</file>

<file path=ppt/theme/theme2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openxmlformats.org/package/2006/metadata/core-properties"/>
    <ds:schemaRef ds:uri="4873beb7-5857-4685-be1f-d57550cc96cc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859</Words>
  <Application>Microsoft Office PowerPoint</Application>
  <PresentationFormat>Personalizado</PresentationFormat>
  <Paragraphs>194</Paragraphs>
  <Slides>9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Corbel</vt:lpstr>
      <vt:lpstr>Túnel azul digital 16 × 9</vt:lpstr>
      <vt:lpstr>Detección de patrones y trayectorias a partir de información temporal y geoespacial poco precisa</vt:lpstr>
      <vt:lpstr>Índice</vt:lpstr>
      <vt:lpstr>Motivación</vt:lpstr>
      <vt:lpstr>Objetivos</vt:lpstr>
      <vt:lpstr>Diseño</vt:lpstr>
      <vt:lpstr>Diseño (2)</vt:lpstr>
      <vt:lpstr>Pruebas y resultados </vt:lpstr>
      <vt:lpstr>Conclusiones</vt:lpstr>
      <vt:lpstr>Gracias por vuestra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2019-07-03T10:45:11Z</dcterms:created>
  <dcterms:modified xsi:type="dcterms:W3CDTF">2019-07-09T22:18:12Z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